
<file path=[Content_Types].xml><?xml version="1.0" encoding="utf-8"?>
<Types xmlns="http://schemas.openxmlformats.org/package/2006/content-types">
  <Default Extension="avi" ContentType="video/x-msvideo"/>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62" r:id="rId6"/>
    <p:sldId id="260" r:id="rId7"/>
    <p:sldId id="261" r:id="rId8"/>
    <p:sldId id="263" r:id="rId9"/>
    <p:sldId id="264" r:id="rId10"/>
    <p:sldId id="265" r:id="rId11"/>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 green" initials="wg" lastIdx="1" clrIdx="0">
    <p:extLst>
      <p:ext uri="{19B8F6BF-5375-455C-9EA6-DF929625EA0E}">
        <p15:presenceInfo xmlns:p15="http://schemas.microsoft.com/office/powerpoint/2012/main" userId="54b7f841620ac1a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120" d="100"/>
          <a:sy n="120" d="100"/>
        </p:scale>
        <p:origin x="720" y="72"/>
      </p:cViewPr>
      <p:guideLst>
        <p:guide orient="horz" pos="2160"/>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2021/9/6</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png>
</file>

<file path=ppt/media/image3.png>
</file>

<file path=ppt/media/image4.svg>
</file>

<file path=ppt/media/image5.png>
</file>

<file path=ppt/media/image6.png>
</file>

<file path=ppt/media/image7.png>
</file>

<file path=ppt/media/image8.jpeg>
</file>

<file path=ppt/media/image9.jpeg>
</file>

<file path=ppt/media/media1.mp4>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2021/9/6</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2021/9/6</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2021/9/6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2021/9/6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media" Target="../media/media2.avi"/><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video" Target="../media/media2.avi"/></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632857" y="2390503"/>
            <a:ext cx="9035143" cy="1119460"/>
          </a:xfrm>
        </p:spPr>
        <p:txBody>
          <a:bodyPr>
            <a:normAutofit fontScale="90000"/>
          </a:bodyPr>
          <a:lstStyle/>
          <a:p>
            <a:r>
              <a:rPr lang="zh-CN" altLang="en-US" dirty="0"/>
              <a:t>简单图像特效</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E378F-0B0C-470B-9C36-CB0F5D64B813}"/>
              </a:ext>
            </a:extLst>
          </p:cNvPr>
          <p:cNvSpPr>
            <a:spLocks noGrp="1"/>
          </p:cNvSpPr>
          <p:nvPr>
            <p:ph type="title"/>
          </p:nvPr>
        </p:nvSpPr>
        <p:spPr>
          <a:xfrm>
            <a:off x="838200" y="2766218"/>
            <a:ext cx="10515600" cy="1325563"/>
          </a:xfrm>
        </p:spPr>
        <p:txBody>
          <a:bodyPr/>
          <a:lstStyle/>
          <a:p>
            <a:pPr algn="ctr"/>
            <a:r>
              <a:rPr lang="en-US" altLang="zh-CN" dirty="0"/>
              <a:t>Thanks!</a:t>
            </a:r>
            <a:endParaRPr lang="zh-CN" altLang="en-US" dirty="0"/>
          </a:p>
        </p:txBody>
      </p:sp>
    </p:spTree>
    <p:extLst>
      <p:ext uri="{BB962C8B-B14F-4D97-AF65-F5344CB8AC3E}">
        <p14:creationId xmlns:p14="http://schemas.microsoft.com/office/powerpoint/2010/main" val="2304435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urbulent_displace">
            <a:hlinkClick r:id="" action="ppaction://media"/>
          </p:cNvPr>
          <p:cNvPicPr/>
          <p:nvPr>
            <a:videoFile r:link="rId2"/>
            <p:extLst>
              <p:ext uri="{DAA4B4D4-6D71-4841-9C94-3DE7FCFB9230}">
                <p14:media xmlns:p14="http://schemas.microsoft.com/office/powerpoint/2010/main" r:embed="rId1"/>
              </p:ext>
            </p:extLst>
          </p:nvPr>
        </p:nvPicPr>
        <p:blipFill>
          <a:blip r:embed="rId6"/>
          <a:stretch>
            <a:fillRect/>
          </a:stretch>
        </p:blipFill>
        <p:spPr>
          <a:xfrm>
            <a:off x="6972753" y="409891"/>
            <a:ext cx="4206875" cy="6038215"/>
          </a:xfrm>
          <a:prstGeom prst="rect">
            <a:avLst/>
          </a:prstGeom>
        </p:spPr>
      </p:pic>
      <p:pic>
        <p:nvPicPr>
          <p:cNvPr id="2" name="exposure">
            <a:hlinkClick r:id="" action="ppaction://media"/>
            <a:extLst>
              <a:ext uri="{FF2B5EF4-FFF2-40B4-BE49-F238E27FC236}">
                <a16:creationId xmlns:a16="http://schemas.microsoft.com/office/drawing/2014/main" id="{8BF78469-EFBD-4EC0-AB18-92A85387762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1012372" y="1706562"/>
            <a:ext cx="4876800" cy="34448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1">
                  <p:stCondLst>
                    <p:cond delay="indefinite"/>
                  </p:stCondLst>
                  <p:endCondLst>
                    <p:cond evt="onNext" delay="0">
                      <p:tgtEl>
                        <p:sldTgt/>
                      </p:tgtEl>
                    </p:cond>
                    <p:cond evt="onPrev" delay="0">
                      <p:tgtEl>
                        <p:sldTgt/>
                      </p:tgtEl>
                    </p:cond>
                  </p:end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5"/>
                                        </p:tgtEl>
                                      </p:cBhvr>
                                    </p:cmd>
                                  </p:childTnLst>
                                </p:cTn>
                              </p:par>
                            </p:childTnLst>
                          </p:cTn>
                        </p:par>
                      </p:childTnLst>
                    </p:cTn>
                  </p:par>
                </p:childTnLst>
              </p:cTn>
              <p:nextCondLst>
                <p:cond evt="onClick" delay="0">
                  <p:tgtEl>
                    <p:spTgt spid="5"/>
                  </p:tgtEl>
                </p:cond>
              </p:nextCondLst>
            </p:seq>
            <p:video>
              <p:cMediaNode vol="80000">
                <p:cTn id="13" fill="hold" display="0">
                  <p:stCondLst>
                    <p:cond delay="indefinite"/>
                  </p:stCondLst>
                </p:cTn>
                <p:tgtEl>
                  <p:spTgt spid="2"/>
                </p:tgtEl>
              </p:cMediaNode>
            </p:video>
            <p:seq concurrent="1" nextAc="seek">
              <p:cTn id="14" restart="whenNotActive" fill="hold" evtFilter="cancelBubble" nodeType="interactiveSeq">
                <p:stCondLst>
                  <p:cond evt="onClick" delay="0">
                    <p:tgtEl>
                      <p:spTgt spid="2"/>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lstStyle/>
          <a:p>
            <a:r>
              <a:rPr lang="zh-CN" altLang="en-US" dirty="0"/>
              <a:t>基本的渲染管线</a:t>
            </a:r>
          </a:p>
        </p:txBody>
      </p:sp>
      <p:pic>
        <p:nvPicPr>
          <p:cNvPr id="5" name="Graphic 4">
            <a:extLst>
              <a:ext uri="{FF2B5EF4-FFF2-40B4-BE49-F238E27FC236}">
                <a16:creationId xmlns:a16="http://schemas.microsoft.com/office/drawing/2014/main" id="{3A9FEC5A-88EE-48E1-A697-BE49800589A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88192" y="601844"/>
            <a:ext cx="3838575" cy="6124575"/>
          </a:xfrm>
          <a:prstGeom prst="rect">
            <a:avLst/>
          </a:prstGeom>
        </p:spPr>
      </p:pic>
      <p:sp>
        <p:nvSpPr>
          <p:cNvPr id="6" name="Oval 5">
            <a:extLst>
              <a:ext uri="{FF2B5EF4-FFF2-40B4-BE49-F238E27FC236}">
                <a16:creationId xmlns:a16="http://schemas.microsoft.com/office/drawing/2014/main" id="{D89A24FF-ECA8-45BA-A0E7-428E1FAECCB9}"/>
              </a:ext>
            </a:extLst>
          </p:cNvPr>
          <p:cNvSpPr/>
          <p:nvPr/>
        </p:nvSpPr>
        <p:spPr>
          <a:xfrm>
            <a:off x="4173583" y="4715691"/>
            <a:ext cx="3598817" cy="86214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4465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lstStyle/>
          <a:p>
            <a:r>
              <a:rPr lang="zh-CN" altLang="en-US" dirty="0"/>
              <a:t>一帧图像渲染</a:t>
            </a:r>
          </a:p>
        </p:txBody>
      </p:sp>
      <p:pic>
        <p:nvPicPr>
          <p:cNvPr id="4" name="Picture 3">
            <a:extLst>
              <a:ext uri="{FF2B5EF4-FFF2-40B4-BE49-F238E27FC236}">
                <a16:creationId xmlns:a16="http://schemas.microsoft.com/office/drawing/2014/main" id="{7F91A36D-06FD-4CAF-A695-003A7F0BD7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4191" y="1110343"/>
            <a:ext cx="11055752" cy="5048794"/>
          </a:xfrm>
          <a:prstGeom prst="rect">
            <a:avLst/>
          </a:prstGeom>
        </p:spPr>
      </p:pic>
      <p:sp>
        <p:nvSpPr>
          <p:cNvPr id="7" name="Arrow: Right 6">
            <a:extLst>
              <a:ext uri="{FF2B5EF4-FFF2-40B4-BE49-F238E27FC236}">
                <a16:creationId xmlns:a16="http://schemas.microsoft.com/office/drawing/2014/main" id="{7EC99843-C1B1-4907-A099-7CD2A1043268}"/>
              </a:ext>
            </a:extLst>
          </p:cNvPr>
          <p:cNvSpPr/>
          <p:nvPr/>
        </p:nvSpPr>
        <p:spPr>
          <a:xfrm>
            <a:off x="4947667" y="3298371"/>
            <a:ext cx="1828800" cy="2612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028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lstStyle/>
          <a:p>
            <a:r>
              <a:rPr lang="zh-CN" altLang="en-US" dirty="0"/>
              <a:t>一帧图像渲染</a:t>
            </a:r>
          </a:p>
        </p:txBody>
      </p:sp>
      <p:sp>
        <p:nvSpPr>
          <p:cNvPr id="3" name="TextBox 2">
            <a:extLst>
              <a:ext uri="{FF2B5EF4-FFF2-40B4-BE49-F238E27FC236}">
                <a16:creationId xmlns:a16="http://schemas.microsoft.com/office/drawing/2014/main" id="{ADA7EFC7-EB65-44CA-8E66-3C914947D460}"/>
              </a:ext>
            </a:extLst>
          </p:cNvPr>
          <p:cNvSpPr txBox="1"/>
          <p:nvPr/>
        </p:nvSpPr>
        <p:spPr>
          <a:xfrm>
            <a:off x="1476104" y="2053681"/>
            <a:ext cx="8752114" cy="2677656"/>
          </a:xfrm>
          <a:prstGeom prst="rect">
            <a:avLst/>
          </a:prstGeom>
          <a:noFill/>
        </p:spPr>
        <p:txBody>
          <a:bodyPr wrap="square" rtlCol="0">
            <a:spAutoFit/>
          </a:bodyPr>
          <a:lstStyle/>
          <a:p>
            <a:r>
              <a:rPr lang="en-US" altLang="zh-CN" sz="2800" dirty="0"/>
              <a:t>void main()</a:t>
            </a:r>
          </a:p>
          <a:p>
            <a:r>
              <a:rPr lang="en-US" altLang="zh-CN" sz="2800" dirty="0"/>
              <a:t>{   </a:t>
            </a:r>
          </a:p>
          <a:p>
            <a:r>
              <a:rPr lang="en-US" altLang="zh-CN" sz="2800" dirty="0"/>
              <a:t>	vec2 </a:t>
            </a:r>
            <a:r>
              <a:rPr lang="en-US" altLang="zh-CN" sz="2800" dirty="0" err="1"/>
              <a:t>uv</a:t>
            </a:r>
            <a:r>
              <a:rPr lang="en-US" altLang="zh-CN" sz="2800" dirty="0"/>
              <a:t> = (</a:t>
            </a:r>
            <a:r>
              <a:rPr lang="en-US" altLang="zh-CN" sz="2800" dirty="0" err="1"/>
              <a:t>gl_FragCoord.xy</a:t>
            </a:r>
            <a:r>
              <a:rPr lang="en-US" altLang="zh-CN" sz="2800" dirty="0"/>
              <a:t> / </a:t>
            </a:r>
            <a:r>
              <a:rPr lang="en-US" altLang="zh-CN" sz="2800" dirty="0" err="1"/>
              <a:t>iResolution.xy</a:t>
            </a:r>
            <a:r>
              <a:rPr lang="en-US" altLang="zh-CN" sz="2800" dirty="0"/>
              <a:t>); </a:t>
            </a:r>
          </a:p>
          <a:p>
            <a:r>
              <a:rPr lang="en-US" altLang="zh-CN" sz="2800" dirty="0"/>
              <a:t>	vec4 color = texture(iChannel0, </a:t>
            </a:r>
            <a:r>
              <a:rPr lang="en-US" altLang="zh-CN" sz="2800" dirty="0" err="1"/>
              <a:t>uv</a:t>
            </a:r>
            <a:r>
              <a:rPr lang="en-US" altLang="zh-CN" sz="2800" dirty="0"/>
              <a:t>);</a:t>
            </a:r>
          </a:p>
          <a:p>
            <a:r>
              <a:rPr lang="en-US" altLang="zh-CN" sz="2800" dirty="0"/>
              <a:t>	</a:t>
            </a:r>
            <a:r>
              <a:rPr lang="en-US" altLang="zh-CN" sz="2800" dirty="0" err="1"/>
              <a:t>gl_FragColor</a:t>
            </a:r>
            <a:r>
              <a:rPr lang="en-US" altLang="zh-CN" sz="2800" dirty="0"/>
              <a:t> = color;</a:t>
            </a:r>
          </a:p>
          <a:p>
            <a:r>
              <a:rPr lang="en-US" altLang="zh-CN" sz="2800" dirty="0"/>
              <a:t>}</a:t>
            </a:r>
            <a:endParaRPr lang="zh-CN" altLang="en-US" sz="2800" dirty="0"/>
          </a:p>
        </p:txBody>
      </p:sp>
    </p:spTree>
    <p:extLst>
      <p:ext uri="{BB962C8B-B14F-4D97-AF65-F5344CB8AC3E}">
        <p14:creationId xmlns:p14="http://schemas.microsoft.com/office/powerpoint/2010/main" val="1993025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lstStyle/>
          <a:p>
            <a:r>
              <a:rPr lang="zh-CN" altLang="en-US" dirty="0"/>
              <a:t>曝光调整滤镜</a:t>
            </a:r>
          </a:p>
        </p:txBody>
      </p:sp>
      <p:sp>
        <p:nvSpPr>
          <p:cNvPr id="3" name="TextBox 2">
            <a:extLst>
              <a:ext uri="{FF2B5EF4-FFF2-40B4-BE49-F238E27FC236}">
                <a16:creationId xmlns:a16="http://schemas.microsoft.com/office/drawing/2014/main" id="{F3018C6D-0B1C-4EA3-9302-3A758A4B730F}"/>
              </a:ext>
            </a:extLst>
          </p:cNvPr>
          <p:cNvSpPr txBox="1"/>
          <p:nvPr/>
        </p:nvSpPr>
        <p:spPr>
          <a:xfrm>
            <a:off x="2402477" y="961855"/>
            <a:ext cx="7387045" cy="1938992"/>
          </a:xfrm>
          <a:prstGeom prst="rect">
            <a:avLst/>
          </a:prstGeom>
          <a:noFill/>
        </p:spPr>
        <p:txBody>
          <a:bodyPr wrap="square" rtlCol="0">
            <a:spAutoFit/>
          </a:bodyPr>
          <a:lstStyle/>
          <a:p>
            <a:pPr algn="l"/>
            <a:r>
              <a:rPr lang="en-US" altLang="zh-CN" b="1" i="0" dirty="0">
                <a:solidFill>
                  <a:schemeClr val="accent1"/>
                </a:solidFill>
                <a:effectLst/>
                <a:latin typeface="adobe-clean"/>
              </a:rPr>
              <a:t>Exposure</a:t>
            </a:r>
            <a:endParaRPr lang="en-US" altLang="zh-CN" b="0" i="0" dirty="0">
              <a:solidFill>
                <a:schemeClr val="accent1"/>
              </a:solidFill>
              <a:effectLst/>
              <a:latin typeface="adobe-clean"/>
            </a:endParaRPr>
          </a:p>
          <a:p>
            <a:pPr algn="l"/>
            <a:r>
              <a:rPr lang="en-US" altLang="zh-CN" sz="1100" b="0" i="0" dirty="0">
                <a:solidFill>
                  <a:srgbClr val="333333"/>
                </a:solidFill>
                <a:effectLst/>
                <a:latin typeface="adobe-clean"/>
              </a:rPr>
              <a:t>Simulates the exposure setting on the camera that captures the image, multiplying all light intensity values by a constant. The units for Exposure are f-stops.</a:t>
            </a:r>
          </a:p>
          <a:p>
            <a:pPr algn="l"/>
            <a:r>
              <a:rPr lang="en-US" altLang="zh-CN" b="1" i="0" dirty="0">
                <a:solidFill>
                  <a:schemeClr val="accent1"/>
                </a:solidFill>
                <a:effectLst/>
                <a:latin typeface="adobe-clean"/>
              </a:rPr>
              <a:t>Offset</a:t>
            </a:r>
            <a:endParaRPr lang="en-US" altLang="zh-CN" b="0" i="0" dirty="0">
              <a:solidFill>
                <a:schemeClr val="accent1"/>
              </a:solidFill>
              <a:effectLst/>
              <a:latin typeface="adobe-clean"/>
            </a:endParaRPr>
          </a:p>
          <a:p>
            <a:pPr algn="l"/>
            <a:r>
              <a:rPr lang="en-US" altLang="zh-CN" sz="1100" b="0" i="0" dirty="0">
                <a:solidFill>
                  <a:srgbClr val="333333"/>
                </a:solidFill>
                <a:effectLst/>
                <a:latin typeface="adobe-clean"/>
              </a:rPr>
              <a:t>Darkens or brightens the shadows and </a:t>
            </a:r>
            <a:r>
              <a:rPr lang="en-US" altLang="zh-CN" sz="1100" b="0" i="0" dirty="0" err="1">
                <a:solidFill>
                  <a:srgbClr val="333333"/>
                </a:solidFill>
                <a:effectLst/>
                <a:latin typeface="adobe-clean"/>
              </a:rPr>
              <a:t>midtones</a:t>
            </a:r>
            <a:r>
              <a:rPr lang="en-US" altLang="zh-CN" sz="1100" b="0" i="0" dirty="0">
                <a:solidFill>
                  <a:srgbClr val="333333"/>
                </a:solidFill>
                <a:effectLst/>
                <a:latin typeface="adobe-clean"/>
              </a:rPr>
              <a:t> with minimal change to the highlights.</a:t>
            </a:r>
          </a:p>
          <a:p>
            <a:pPr algn="l"/>
            <a:r>
              <a:rPr lang="en-US" altLang="zh-CN" b="1" i="0" dirty="0">
                <a:solidFill>
                  <a:schemeClr val="accent1"/>
                </a:solidFill>
                <a:effectLst/>
                <a:latin typeface="adobe-clean"/>
              </a:rPr>
              <a:t>Gamma Correction</a:t>
            </a:r>
            <a:endParaRPr lang="en-US" altLang="zh-CN" b="0" i="0" dirty="0">
              <a:solidFill>
                <a:schemeClr val="accent1"/>
              </a:solidFill>
              <a:effectLst/>
              <a:latin typeface="adobe-clean"/>
            </a:endParaRPr>
          </a:p>
          <a:p>
            <a:pPr algn="l"/>
            <a:r>
              <a:rPr lang="en-US" altLang="zh-CN" sz="1100" b="0" i="0" dirty="0">
                <a:solidFill>
                  <a:srgbClr val="333333"/>
                </a:solidFill>
                <a:effectLst/>
                <a:latin typeface="adobe-clean"/>
              </a:rPr>
              <a:t>The amount of gamma correction to use for adding an additional power-curve adjustment to the image. Higher values make the image lighter; lower values make the image darker. Negative values are mirrored around zero (that is, they remain negative but still get adjusted as if they were positive). The default value is 1.0, which corresponds to no additional adjustment.</a:t>
            </a:r>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720F9FFD-40DF-4933-8EB3-597BBDDF3563}"/>
                  </a:ext>
                </a:extLst>
              </p:cNvPr>
              <p:cNvSpPr txBox="1"/>
              <p:nvPr/>
            </p:nvSpPr>
            <p:spPr>
              <a:xfrm>
                <a:off x="2592977" y="3150945"/>
                <a:ext cx="6244046" cy="691408"/>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altLang="zh-CN" sz="3600" b="0" i="1" smtClean="0">
                          <a:latin typeface="Cambria Math" panose="02040503050406030204" pitchFamily="18" charset="0"/>
                        </a:rPr>
                        <m:t>𝑟𝑒</m:t>
                      </m:r>
                      <m:sSub>
                        <m:sSubPr>
                          <m:ctrlPr>
                            <a:rPr lang="en-US" altLang="zh-CN" sz="3600" b="0" i="1" smtClean="0">
                              <a:latin typeface="Cambria Math" panose="02040503050406030204" pitchFamily="18" charset="0"/>
                            </a:rPr>
                          </m:ctrlPr>
                        </m:sSubPr>
                        <m:e>
                          <m:r>
                            <a:rPr lang="en-US" altLang="zh-CN" sz="3600" b="0" i="1" smtClean="0">
                              <a:latin typeface="Cambria Math" panose="02040503050406030204" pitchFamily="18" charset="0"/>
                            </a:rPr>
                            <m:t>𝑠</m:t>
                          </m:r>
                        </m:e>
                        <m:sub>
                          <m:r>
                            <a:rPr lang="en-US" altLang="zh-CN" sz="3600" b="0" i="1" smtClean="0">
                              <a:latin typeface="Cambria Math" panose="02040503050406030204" pitchFamily="18" charset="0"/>
                            </a:rPr>
                            <m:t>𝑟𝑔𝑏</m:t>
                          </m:r>
                        </m:sub>
                      </m:sSub>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𝑓</m:t>
                      </m:r>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𝑝𝑎𝑟𝑎𝑚𝑠</m:t>
                      </m:r>
                      <m:r>
                        <a:rPr lang="en-US" altLang="zh-CN" sz="3600" b="0" i="1" smtClean="0">
                          <a:latin typeface="Cambria Math" panose="02040503050406030204" pitchFamily="18" charset="0"/>
                        </a:rPr>
                        <m:t>, </m:t>
                      </m:r>
                      <m:r>
                        <a:rPr lang="en-US" altLang="zh-CN" sz="3600" b="0" i="1" smtClean="0">
                          <a:latin typeface="Cambria Math" panose="02040503050406030204" pitchFamily="18" charset="0"/>
                        </a:rPr>
                        <m:t>𝑖𝑛𝑝𝑢</m:t>
                      </m:r>
                      <m:sSub>
                        <m:sSubPr>
                          <m:ctrlPr>
                            <a:rPr lang="en-US" altLang="zh-CN" sz="3600" b="0" i="1" smtClean="0">
                              <a:latin typeface="Cambria Math" panose="02040503050406030204" pitchFamily="18" charset="0"/>
                            </a:rPr>
                          </m:ctrlPr>
                        </m:sSubPr>
                        <m:e>
                          <m:r>
                            <a:rPr lang="en-US" altLang="zh-CN" sz="3600" b="0" i="1" smtClean="0">
                              <a:latin typeface="Cambria Math" panose="02040503050406030204" pitchFamily="18" charset="0"/>
                            </a:rPr>
                            <m:t>𝑡</m:t>
                          </m:r>
                        </m:e>
                        <m:sub>
                          <m:r>
                            <a:rPr lang="en-US" altLang="zh-CN" sz="3600" b="0" i="1" smtClean="0">
                              <a:latin typeface="Cambria Math" panose="02040503050406030204" pitchFamily="18" charset="0"/>
                            </a:rPr>
                            <m:t>𝑟𝑔𝑏</m:t>
                          </m:r>
                        </m:sub>
                      </m:sSub>
                      <m:r>
                        <a:rPr lang="en-US" altLang="zh-CN" sz="3600" b="0" i="1" smtClean="0">
                          <a:latin typeface="Cambria Math" panose="02040503050406030204" pitchFamily="18" charset="0"/>
                        </a:rPr>
                        <m:t>)</m:t>
                      </m:r>
                    </m:oMath>
                  </m:oMathPara>
                </a14:m>
                <a:endParaRPr lang="zh-CN" altLang="en-US" sz="3600" dirty="0"/>
              </a:p>
            </p:txBody>
          </p:sp>
        </mc:Choice>
        <mc:Fallback>
          <p:sp>
            <p:nvSpPr>
              <p:cNvPr id="6" name="TextBox 5">
                <a:extLst>
                  <a:ext uri="{FF2B5EF4-FFF2-40B4-BE49-F238E27FC236}">
                    <a16:creationId xmlns:a16="http://schemas.microsoft.com/office/drawing/2014/main" id="{720F9FFD-40DF-4933-8EB3-597BBDDF3563}"/>
                  </a:ext>
                </a:extLst>
              </p:cNvPr>
              <p:cNvSpPr txBox="1">
                <a:spLocks noRot="1" noChangeAspect="1" noMove="1" noResize="1" noEditPoints="1" noAdjustHandles="1" noChangeArrowheads="1" noChangeShapeType="1" noTextEdit="1"/>
              </p:cNvSpPr>
              <p:nvPr/>
            </p:nvSpPr>
            <p:spPr>
              <a:xfrm>
                <a:off x="2592977" y="3150945"/>
                <a:ext cx="6244046" cy="691408"/>
              </a:xfrm>
              <a:prstGeom prst="rect">
                <a:avLst/>
              </a:prstGeom>
              <a:blipFill>
                <a:blip r:embed="rId2"/>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03851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normAutofit/>
          </a:bodyPr>
          <a:lstStyle/>
          <a:p>
            <a:r>
              <a:rPr lang="zh-CN" altLang="en-US" dirty="0"/>
              <a:t>曝光调整滤镜</a:t>
            </a:r>
          </a:p>
        </p:txBody>
      </p:sp>
      <p:sp>
        <p:nvSpPr>
          <p:cNvPr id="6" name="TextBox 5">
            <a:extLst>
              <a:ext uri="{FF2B5EF4-FFF2-40B4-BE49-F238E27FC236}">
                <a16:creationId xmlns:a16="http://schemas.microsoft.com/office/drawing/2014/main" id="{97F52003-7C54-4C7B-8CB4-498C8E6D2E8E}"/>
              </a:ext>
            </a:extLst>
          </p:cNvPr>
          <p:cNvSpPr txBox="1"/>
          <p:nvPr/>
        </p:nvSpPr>
        <p:spPr>
          <a:xfrm>
            <a:off x="1247503" y="993369"/>
            <a:ext cx="8523514" cy="5632311"/>
          </a:xfrm>
          <a:prstGeom prst="rect">
            <a:avLst/>
          </a:prstGeom>
          <a:noFill/>
        </p:spPr>
        <p:txBody>
          <a:bodyPr wrap="square" rtlCol="0">
            <a:spAutoFit/>
          </a:bodyPr>
          <a:lstStyle/>
          <a:p>
            <a:r>
              <a:rPr lang="en-US" altLang="zh-CN" dirty="0"/>
              <a:t>float </a:t>
            </a:r>
            <a:r>
              <a:rPr lang="en-US" altLang="zh-CN" dirty="0" err="1"/>
              <a:t>apply_offset</a:t>
            </a:r>
            <a:r>
              <a:rPr lang="en-US" altLang="zh-CN" dirty="0"/>
              <a:t>(float x, float y)</a:t>
            </a:r>
          </a:p>
          <a:p>
            <a:r>
              <a:rPr lang="en-US" altLang="zh-CN" dirty="0"/>
              <a:t>{</a:t>
            </a:r>
          </a:p>
          <a:p>
            <a:r>
              <a:rPr lang="en-US" altLang="zh-CN" dirty="0"/>
              <a:t>…</a:t>
            </a:r>
          </a:p>
          <a:p>
            <a:r>
              <a:rPr lang="en-US" altLang="zh-CN" dirty="0"/>
              <a:t>}</a:t>
            </a:r>
          </a:p>
          <a:p>
            <a:endParaRPr lang="en-US" altLang="zh-CN" dirty="0"/>
          </a:p>
          <a:p>
            <a:r>
              <a:rPr lang="en-US" altLang="zh-CN" dirty="0"/>
              <a:t>void main() { </a:t>
            </a:r>
          </a:p>
          <a:p>
            <a:r>
              <a:rPr lang="en-US" altLang="zh-CN" dirty="0"/>
              <a:t>	vec2 </a:t>
            </a:r>
            <a:r>
              <a:rPr lang="en-US" altLang="zh-CN" dirty="0" err="1"/>
              <a:t>uv</a:t>
            </a:r>
            <a:r>
              <a:rPr lang="en-US" altLang="zh-CN" dirty="0"/>
              <a:t> = (</a:t>
            </a:r>
            <a:r>
              <a:rPr lang="en-US" altLang="zh-CN" dirty="0" err="1"/>
              <a:t>gl_FragCoord.xy</a:t>
            </a:r>
            <a:r>
              <a:rPr lang="en-US" altLang="zh-CN" dirty="0"/>
              <a:t> / </a:t>
            </a:r>
            <a:r>
              <a:rPr lang="en-US" altLang="zh-CN" dirty="0" err="1"/>
              <a:t>iResolution.xy</a:t>
            </a:r>
            <a:r>
              <a:rPr lang="en-US" altLang="zh-CN" dirty="0"/>
              <a:t>); </a:t>
            </a:r>
          </a:p>
          <a:p>
            <a:r>
              <a:rPr lang="en-US" altLang="zh-CN" dirty="0"/>
              <a:t>	vec4 color = texture(iChannel0, </a:t>
            </a:r>
            <a:r>
              <a:rPr lang="en-US" altLang="zh-CN" dirty="0" err="1"/>
              <a:t>uv</a:t>
            </a:r>
            <a:r>
              <a:rPr lang="en-US" altLang="zh-CN" dirty="0"/>
              <a:t>);      </a:t>
            </a:r>
          </a:p>
          <a:p>
            <a:r>
              <a:rPr lang="en-US" altLang="zh-CN" dirty="0"/>
              <a:t>  	// offset </a:t>
            </a:r>
          </a:p>
          <a:p>
            <a:r>
              <a:rPr lang="en-US" altLang="zh-CN" dirty="0"/>
              <a:t>	</a:t>
            </a:r>
            <a:r>
              <a:rPr lang="en-US" altLang="zh-CN" dirty="0" err="1"/>
              <a:t>color.x</a:t>
            </a:r>
            <a:r>
              <a:rPr lang="en-US" altLang="zh-CN" dirty="0"/>
              <a:t> = </a:t>
            </a:r>
            <a:r>
              <a:rPr lang="en-US" altLang="zh-CN" dirty="0" err="1"/>
              <a:t>apply_offset</a:t>
            </a:r>
            <a:r>
              <a:rPr lang="en-US" altLang="zh-CN" dirty="0"/>
              <a:t>(</a:t>
            </a:r>
            <a:r>
              <a:rPr lang="en-US" altLang="zh-CN" dirty="0" err="1"/>
              <a:t>color.x</a:t>
            </a:r>
            <a:r>
              <a:rPr lang="en-US" altLang="zh-CN" dirty="0"/>
              <a:t>, offset); </a:t>
            </a:r>
          </a:p>
          <a:p>
            <a:r>
              <a:rPr lang="en-US" altLang="zh-CN" dirty="0"/>
              <a:t>	</a:t>
            </a:r>
            <a:r>
              <a:rPr lang="en-US" altLang="zh-CN" dirty="0" err="1"/>
              <a:t>color.y</a:t>
            </a:r>
            <a:r>
              <a:rPr lang="en-US" altLang="zh-CN" dirty="0"/>
              <a:t> = </a:t>
            </a:r>
            <a:r>
              <a:rPr lang="en-US" altLang="zh-CN" dirty="0" err="1"/>
              <a:t>apply_offset</a:t>
            </a:r>
            <a:r>
              <a:rPr lang="en-US" altLang="zh-CN" dirty="0"/>
              <a:t>(</a:t>
            </a:r>
            <a:r>
              <a:rPr lang="en-US" altLang="zh-CN" dirty="0" err="1"/>
              <a:t>color.y</a:t>
            </a:r>
            <a:r>
              <a:rPr lang="en-US" altLang="zh-CN" dirty="0"/>
              <a:t>, offset); </a:t>
            </a:r>
          </a:p>
          <a:p>
            <a:r>
              <a:rPr lang="en-US" altLang="zh-CN" dirty="0"/>
              <a:t>	</a:t>
            </a:r>
            <a:r>
              <a:rPr lang="en-US" altLang="zh-CN" dirty="0" err="1"/>
              <a:t>color.z</a:t>
            </a:r>
            <a:r>
              <a:rPr lang="en-US" altLang="zh-CN" dirty="0"/>
              <a:t> = </a:t>
            </a:r>
            <a:r>
              <a:rPr lang="en-US" altLang="zh-CN" dirty="0" err="1"/>
              <a:t>apply_offset</a:t>
            </a:r>
            <a:r>
              <a:rPr lang="en-US" altLang="zh-CN" dirty="0"/>
              <a:t>(</a:t>
            </a:r>
            <a:r>
              <a:rPr lang="en-US" altLang="zh-CN" dirty="0" err="1"/>
              <a:t>color.z</a:t>
            </a:r>
            <a:r>
              <a:rPr lang="en-US" altLang="zh-CN" dirty="0"/>
              <a:t>, offset); </a:t>
            </a:r>
          </a:p>
          <a:p>
            <a:r>
              <a:rPr lang="en-US" altLang="zh-CN" dirty="0"/>
              <a:t>	// exposure </a:t>
            </a:r>
          </a:p>
          <a:p>
            <a:r>
              <a:rPr lang="en-US" altLang="zh-CN" dirty="0"/>
              <a:t>	</a:t>
            </a:r>
            <a:r>
              <a:rPr lang="en-US" altLang="zh-CN" dirty="0" err="1"/>
              <a:t>color.xyz</a:t>
            </a:r>
            <a:r>
              <a:rPr lang="en-US" altLang="zh-CN" dirty="0"/>
              <a:t> = </a:t>
            </a:r>
            <a:r>
              <a:rPr lang="en-US" altLang="zh-CN" dirty="0" err="1"/>
              <a:t>color.xyz</a:t>
            </a:r>
            <a:r>
              <a:rPr lang="en-US" altLang="zh-CN" dirty="0"/>
              <a:t>*exp(0.289275662274758*exposure);   </a:t>
            </a:r>
          </a:p>
          <a:p>
            <a:r>
              <a:rPr lang="en-US" altLang="zh-CN" dirty="0"/>
              <a:t>	// gamma   </a:t>
            </a:r>
          </a:p>
          <a:p>
            <a:r>
              <a:rPr lang="en-US" altLang="zh-CN" dirty="0"/>
              <a:t>	</a:t>
            </a:r>
            <a:r>
              <a:rPr lang="en-US" altLang="zh-CN" dirty="0" err="1"/>
              <a:t>color.x</a:t>
            </a:r>
            <a:r>
              <a:rPr lang="en-US" altLang="zh-CN" dirty="0"/>
              <a:t> = pow(</a:t>
            </a:r>
            <a:r>
              <a:rPr lang="en-US" altLang="zh-CN" dirty="0" err="1"/>
              <a:t>color.x</a:t>
            </a:r>
            <a:r>
              <a:rPr lang="en-US" altLang="zh-CN" dirty="0"/>
              <a:t>, 1.0/gamma);   </a:t>
            </a:r>
          </a:p>
          <a:p>
            <a:r>
              <a:rPr lang="en-US" altLang="zh-CN" dirty="0"/>
              <a:t>	</a:t>
            </a:r>
            <a:r>
              <a:rPr lang="en-US" altLang="zh-CN" dirty="0" err="1"/>
              <a:t>color.y</a:t>
            </a:r>
            <a:r>
              <a:rPr lang="en-US" altLang="zh-CN" dirty="0"/>
              <a:t> = pow(</a:t>
            </a:r>
            <a:r>
              <a:rPr lang="en-US" altLang="zh-CN" dirty="0" err="1"/>
              <a:t>color.y</a:t>
            </a:r>
            <a:r>
              <a:rPr lang="en-US" altLang="zh-CN" dirty="0"/>
              <a:t>, 1.0/gamma);   </a:t>
            </a:r>
          </a:p>
          <a:p>
            <a:r>
              <a:rPr lang="en-US" altLang="zh-CN" dirty="0"/>
              <a:t>	</a:t>
            </a:r>
            <a:r>
              <a:rPr lang="en-US" altLang="zh-CN" dirty="0" err="1"/>
              <a:t>color.z</a:t>
            </a:r>
            <a:r>
              <a:rPr lang="en-US" altLang="zh-CN" dirty="0"/>
              <a:t> = pow(</a:t>
            </a:r>
            <a:r>
              <a:rPr lang="en-US" altLang="zh-CN" dirty="0" err="1"/>
              <a:t>color.z</a:t>
            </a:r>
            <a:r>
              <a:rPr lang="en-US" altLang="zh-CN" dirty="0"/>
              <a:t>, 1.0/gamma);       </a:t>
            </a:r>
          </a:p>
          <a:p>
            <a:r>
              <a:rPr lang="en-US" altLang="zh-CN" dirty="0"/>
              <a:t>	</a:t>
            </a:r>
            <a:r>
              <a:rPr lang="en-US" altLang="zh-CN" dirty="0" err="1"/>
              <a:t>gl_FragColor</a:t>
            </a:r>
            <a:r>
              <a:rPr lang="en-US" altLang="zh-CN" dirty="0"/>
              <a:t> = color;</a:t>
            </a:r>
          </a:p>
          <a:p>
            <a:r>
              <a:rPr lang="en-US" altLang="zh-CN" dirty="0"/>
              <a:t>}</a:t>
            </a:r>
            <a:endParaRPr lang="zh-CN" altLang="en-US" dirty="0"/>
          </a:p>
        </p:txBody>
      </p:sp>
    </p:spTree>
    <p:extLst>
      <p:ext uri="{BB962C8B-B14F-4D97-AF65-F5344CB8AC3E}">
        <p14:creationId xmlns:p14="http://schemas.microsoft.com/office/powerpoint/2010/main" val="3416646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normAutofit/>
          </a:bodyPr>
          <a:lstStyle/>
          <a:p>
            <a:r>
              <a:rPr lang="zh-CN" altLang="en-US" dirty="0"/>
              <a:t>湍流置换</a:t>
            </a:r>
          </a:p>
        </p:txBody>
      </p:sp>
      <p:sp>
        <p:nvSpPr>
          <p:cNvPr id="6" name="TextBox 5">
            <a:extLst>
              <a:ext uri="{FF2B5EF4-FFF2-40B4-BE49-F238E27FC236}">
                <a16:creationId xmlns:a16="http://schemas.microsoft.com/office/drawing/2014/main" id="{97F52003-7C54-4C7B-8CB4-498C8E6D2E8E}"/>
              </a:ext>
            </a:extLst>
          </p:cNvPr>
          <p:cNvSpPr txBox="1"/>
          <p:nvPr/>
        </p:nvSpPr>
        <p:spPr>
          <a:xfrm>
            <a:off x="1247503" y="993369"/>
            <a:ext cx="8523514" cy="646331"/>
          </a:xfrm>
          <a:prstGeom prst="rect">
            <a:avLst/>
          </a:prstGeom>
          <a:noFill/>
        </p:spPr>
        <p:txBody>
          <a:bodyPr wrap="square" rtlCol="0">
            <a:spAutoFit/>
          </a:bodyPr>
          <a:lstStyle/>
          <a:p>
            <a:r>
              <a:rPr lang="zh-CN" altLang="en-US" sz="3600" b="0" i="0" dirty="0">
                <a:solidFill>
                  <a:srgbClr val="333333"/>
                </a:solidFill>
                <a:effectLst/>
                <a:latin typeface="Helvetica Neue"/>
              </a:rPr>
              <a:t>其本质是一个计算像素位置偏移的函数</a:t>
            </a:r>
            <a:r>
              <a:rPr lang="en-US" altLang="zh-CN" sz="3600" b="0" i="0" dirty="0">
                <a:solidFill>
                  <a:srgbClr val="333333"/>
                </a:solidFill>
                <a:effectLst/>
                <a:latin typeface="Helvetica Neue"/>
              </a:rPr>
              <a:t>:</a:t>
            </a:r>
            <a:endParaRPr lang="zh-CN" altLang="en-US" sz="3600"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82B5867E-3BD5-4696-BFB7-01A2C5ED9B27}"/>
                  </a:ext>
                </a:extLst>
              </p:cNvPr>
              <p:cNvSpPr txBox="1"/>
              <p:nvPr/>
            </p:nvSpPr>
            <p:spPr>
              <a:xfrm>
                <a:off x="2586444" y="2579467"/>
                <a:ext cx="6309360" cy="120032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d>
                        <m:dPr>
                          <m:ctrlPr>
                            <a:rPr lang="en-US" altLang="zh-CN" sz="3600" b="0" i="1" smtClean="0">
                              <a:latin typeface="Cambria Math" panose="02040503050406030204" pitchFamily="18" charset="0"/>
                            </a:rPr>
                          </m:ctrlPr>
                        </m:dPr>
                        <m:e>
                          <m:sSup>
                            <m:sSupPr>
                              <m:ctrlPr>
                                <a:rPr lang="en-US" altLang="zh-CN" sz="3600" b="0" i="1" smtClean="0">
                                  <a:latin typeface="Cambria Math" panose="02040503050406030204" pitchFamily="18" charset="0"/>
                                </a:rPr>
                              </m:ctrlPr>
                            </m:sSupPr>
                            <m:e>
                              <m:r>
                                <a:rPr lang="en-US" altLang="zh-CN" sz="3600" b="0" i="1" smtClean="0">
                                  <a:latin typeface="Cambria Math" panose="02040503050406030204" pitchFamily="18" charset="0"/>
                                </a:rPr>
                                <m:t>𝑢</m:t>
                              </m:r>
                            </m:e>
                            <m:sup>
                              <m:r>
                                <a:rPr lang="en-US" altLang="zh-CN" sz="3600" b="0" i="1" smtClean="0">
                                  <a:latin typeface="Cambria Math" panose="02040503050406030204" pitchFamily="18" charset="0"/>
                                </a:rPr>
                                <m:t>′</m:t>
                              </m:r>
                            </m:sup>
                          </m:sSup>
                          <m:r>
                            <a:rPr lang="en-US" altLang="zh-CN" sz="3600" b="0" i="1" smtClean="0">
                              <a:latin typeface="Cambria Math" panose="02040503050406030204" pitchFamily="18" charset="0"/>
                            </a:rPr>
                            <m:t>, </m:t>
                          </m:r>
                          <m:sSup>
                            <m:sSupPr>
                              <m:ctrlPr>
                                <a:rPr lang="en-US" altLang="zh-CN" sz="3600" b="0" i="1" smtClean="0">
                                  <a:latin typeface="Cambria Math" panose="02040503050406030204" pitchFamily="18" charset="0"/>
                                </a:rPr>
                              </m:ctrlPr>
                            </m:sSupPr>
                            <m:e>
                              <m:r>
                                <a:rPr lang="en-US" altLang="zh-CN" sz="3600" b="0" i="1" smtClean="0">
                                  <a:latin typeface="Cambria Math" panose="02040503050406030204" pitchFamily="18" charset="0"/>
                                </a:rPr>
                                <m:t>𝑣</m:t>
                              </m:r>
                            </m:e>
                            <m:sup>
                              <m:r>
                                <a:rPr lang="en-US" altLang="zh-CN" sz="3600" b="0" i="1" smtClean="0">
                                  <a:latin typeface="Cambria Math" panose="02040503050406030204" pitchFamily="18" charset="0"/>
                                </a:rPr>
                                <m:t>′</m:t>
                              </m:r>
                            </m:sup>
                          </m:sSup>
                        </m:e>
                      </m:d>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𝑛𝑜𝑖𝑠𝑒</m:t>
                      </m:r>
                      <m:d>
                        <m:dPr>
                          <m:ctrlPr>
                            <a:rPr lang="en-US" altLang="zh-CN" sz="3600" b="0" i="1" smtClean="0">
                              <a:latin typeface="Cambria Math" panose="02040503050406030204" pitchFamily="18" charset="0"/>
                            </a:rPr>
                          </m:ctrlPr>
                        </m:dPr>
                        <m:e>
                          <m:r>
                            <a:rPr lang="en-US" altLang="zh-CN" sz="3600" b="0" i="1" smtClean="0">
                              <a:latin typeface="Cambria Math" panose="02040503050406030204" pitchFamily="18" charset="0"/>
                            </a:rPr>
                            <m:t>𝑝𝑎𝑟𝑎𝑚𝑠</m:t>
                          </m:r>
                          <m:r>
                            <a:rPr lang="en-US" altLang="zh-CN" sz="3600" b="0" i="1" smtClean="0">
                              <a:latin typeface="Cambria Math" panose="02040503050406030204" pitchFamily="18" charset="0"/>
                            </a:rPr>
                            <m:t>, </m:t>
                          </m:r>
                          <m:r>
                            <a:rPr lang="en-US" altLang="zh-CN" sz="3600" b="0" i="1" smtClean="0">
                              <a:latin typeface="Cambria Math" panose="02040503050406030204" pitchFamily="18" charset="0"/>
                            </a:rPr>
                            <m:t>𝑢</m:t>
                          </m:r>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𝑣</m:t>
                          </m:r>
                        </m:e>
                      </m:d>
                    </m:oMath>
                  </m:oMathPara>
                </a14:m>
                <a:endParaRPr lang="en-US" altLang="zh-CN" sz="3600" b="0" dirty="0"/>
              </a:p>
              <a:p>
                <a:pPr/>
                <a14:m>
                  <m:oMathPara xmlns:m="http://schemas.openxmlformats.org/officeDocument/2006/math">
                    <m:oMathParaPr>
                      <m:jc m:val="centerGroup"/>
                    </m:oMathParaPr>
                    <m:oMath xmlns:m="http://schemas.openxmlformats.org/officeDocument/2006/math">
                      <m:r>
                        <a:rPr lang="en-US" altLang="zh-CN" sz="3600" b="0" i="1" smtClean="0">
                          <a:latin typeface="Cambria Math" panose="02040503050406030204" pitchFamily="18" charset="0"/>
                        </a:rPr>
                        <m:t>𝑐𝑜𝑙𝑜𝑟</m:t>
                      </m:r>
                      <m:d>
                        <m:dPr>
                          <m:ctrlPr>
                            <a:rPr lang="en-US" altLang="zh-CN" sz="3600" b="0" i="1" smtClean="0">
                              <a:latin typeface="Cambria Math" panose="02040503050406030204" pitchFamily="18" charset="0"/>
                            </a:rPr>
                          </m:ctrlPr>
                        </m:dPr>
                        <m:e>
                          <m:r>
                            <a:rPr lang="en-US" altLang="zh-CN" sz="3600" b="0" i="1" smtClean="0">
                              <a:latin typeface="Cambria Math" panose="02040503050406030204" pitchFamily="18" charset="0"/>
                            </a:rPr>
                            <m:t>𝑢</m:t>
                          </m:r>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𝑣</m:t>
                          </m:r>
                        </m:e>
                      </m:d>
                      <m:r>
                        <a:rPr lang="en-US" altLang="zh-CN" sz="3600" b="0" i="1" smtClean="0">
                          <a:latin typeface="Cambria Math" panose="02040503050406030204" pitchFamily="18" charset="0"/>
                        </a:rPr>
                        <m:t>=</m:t>
                      </m:r>
                      <m:r>
                        <a:rPr lang="en-US" altLang="zh-CN" sz="3600" b="0" i="1" smtClean="0">
                          <a:latin typeface="Cambria Math" panose="02040503050406030204" pitchFamily="18" charset="0"/>
                        </a:rPr>
                        <m:t>𝑖𝑚𝑎𝑔𝑒</m:t>
                      </m:r>
                      <m:r>
                        <a:rPr lang="en-US" altLang="zh-CN" sz="3600" b="0" i="1" smtClean="0">
                          <a:latin typeface="Cambria Math" panose="02040503050406030204" pitchFamily="18" charset="0"/>
                        </a:rPr>
                        <m:t>(</m:t>
                      </m:r>
                      <m:sSup>
                        <m:sSupPr>
                          <m:ctrlPr>
                            <a:rPr lang="en-US" altLang="zh-CN" sz="3600" b="0" i="1" smtClean="0">
                              <a:latin typeface="Cambria Math" panose="02040503050406030204" pitchFamily="18" charset="0"/>
                            </a:rPr>
                          </m:ctrlPr>
                        </m:sSupPr>
                        <m:e>
                          <m:r>
                            <a:rPr lang="en-US" altLang="zh-CN" sz="3600" b="0" i="1" smtClean="0">
                              <a:latin typeface="Cambria Math" panose="02040503050406030204" pitchFamily="18" charset="0"/>
                            </a:rPr>
                            <m:t>𝑢</m:t>
                          </m:r>
                        </m:e>
                        <m:sup>
                          <m:r>
                            <a:rPr lang="en-US" altLang="zh-CN" sz="3600" b="0" i="1" smtClean="0">
                              <a:latin typeface="Cambria Math" panose="02040503050406030204" pitchFamily="18" charset="0"/>
                            </a:rPr>
                            <m:t>′</m:t>
                          </m:r>
                        </m:sup>
                      </m:sSup>
                      <m:r>
                        <a:rPr lang="en-US" altLang="zh-CN" sz="3600" b="0" i="1" smtClean="0">
                          <a:latin typeface="Cambria Math" panose="02040503050406030204" pitchFamily="18" charset="0"/>
                        </a:rPr>
                        <m:t>, </m:t>
                      </m:r>
                      <m:sSup>
                        <m:sSupPr>
                          <m:ctrlPr>
                            <a:rPr lang="en-US" altLang="zh-CN" sz="3600" b="0" i="1" smtClean="0">
                              <a:latin typeface="Cambria Math" panose="02040503050406030204" pitchFamily="18" charset="0"/>
                            </a:rPr>
                          </m:ctrlPr>
                        </m:sSupPr>
                        <m:e>
                          <m:r>
                            <a:rPr lang="en-US" altLang="zh-CN" sz="3600" b="0" i="1" smtClean="0">
                              <a:latin typeface="Cambria Math" panose="02040503050406030204" pitchFamily="18" charset="0"/>
                            </a:rPr>
                            <m:t>𝑣</m:t>
                          </m:r>
                        </m:e>
                        <m:sup>
                          <m:r>
                            <a:rPr lang="en-US" altLang="zh-CN" sz="3600" b="0" i="1" smtClean="0">
                              <a:latin typeface="Cambria Math" panose="02040503050406030204" pitchFamily="18" charset="0"/>
                            </a:rPr>
                            <m:t>′</m:t>
                          </m:r>
                        </m:sup>
                      </m:sSup>
                      <m:r>
                        <a:rPr lang="en-US" altLang="zh-CN" sz="3600" b="0" i="1" smtClean="0">
                          <a:latin typeface="Cambria Math" panose="02040503050406030204" pitchFamily="18" charset="0"/>
                        </a:rPr>
                        <m:t>)</m:t>
                      </m:r>
                    </m:oMath>
                  </m:oMathPara>
                </a14:m>
                <a:endParaRPr lang="zh-CN" altLang="en-US" sz="3600" dirty="0"/>
              </a:p>
            </p:txBody>
          </p:sp>
        </mc:Choice>
        <mc:Fallback>
          <p:sp>
            <p:nvSpPr>
              <p:cNvPr id="3" name="TextBox 2">
                <a:extLst>
                  <a:ext uri="{FF2B5EF4-FFF2-40B4-BE49-F238E27FC236}">
                    <a16:creationId xmlns:a16="http://schemas.microsoft.com/office/drawing/2014/main" id="{82B5867E-3BD5-4696-BFB7-01A2C5ED9B27}"/>
                  </a:ext>
                </a:extLst>
              </p:cNvPr>
              <p:cNvSpPr txBox="1">
                <a:spLocks noRot="1" noChangeAspect="1" noMove="1" noResize="1" noEditPoints="1" noAdjustHandles="1" noChangeArrowheads="1" noChangeShapeType="1" noTextEdit="1"/>
              </p:cNvSpPr>
              <p:nvPr/>
            </p:nvSpPr>
            <p:spPr>
              <a:xfrm>
                <a:off x="2586444" y="2579467"/>
                <a:ext cx="6309360" cy="1200329"/>
              </a:xfrm>
              <a:prstGeom prst="rect">
                <a:avLst/>
              </a:prstGeom>
              <a:blipFill>
                <a:blip r:embed="rId2"/>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999084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D007-8B85-4DF1-8DF5-1E04FDFA5A9F}"/>
              </a:ext>
            </a:extLst>
          </p:cNvPr>
          <p:cNvSpPr>
            <a:spLocks noGrp="1"/>
          </p:cNvSpPr>
          <p:nvPr>
            <p:ph type="title"/>
          </p:nvPr>
        </p:nvSpPr>
        <p:spPr>
          <a:xfrm>
            <a:off x="334191" y="232320"/>
            <a:ext cx="2487386" cy="642892"/>
          </a:xfrm>
        </p:spPr>
        <p:txBody>
          <a:bodyPr>
            <a:normAutofit/>
          </a:bodyPr>
          <a:lstStyle/>
          <a:p>
            <a:r>
              <a:rPr lang="zh-CN" altLang="en-US" dirty="0"/>
              <a:t>湍流置换</a:t>
            </a:r>
          </a:p>
        </p:txBody>
      </p:sp>
      <p:sp>
        <p:nvSpPr>
          <p:cNvPr id="6" name="TextBox 5">
            <a:extLst>
              <a:ext uri="{FF2B5EF4-FFF2-40B4-BE49-F238E27FC236}">
                <a16:creationId xmlns:a16="http://schemas.microsoft.com/office/drawing/2014/main" id="{97F52003-7C54-4C7B-8CB4-498C8E6D2E8E}"/>
              </a:ext>
            </a:extLst>
          </p:cNvPr>
          <p:cNvSpPr txBox="1"/>
          <p:nvPr/>
        </p:nvSpPr>
        <p:spPr>
          <a:xfrm>
            <a:off x="685799" y="1081008"/>
            <a:ext cx="9189720" cy="584775"/>
          </a:xfrm>
          <a:prstGeom prst="rect">
            <a:avLst/>
          </a:prstGeom>
          <a:noFill/>
        </p:spPr>
        <p:txBody>
          <a:bodyPr wrap="square" rtlCol="0">
            <a:spAutoFit/>
          </a:bodyPr>
          <a:lstStyle/>
          <a:p>
            <a:r>
              <a:rPr lang="zh-CN" altLang="en-US" sz="3200" b="0" i="0" dirty="0">
                <a:solidFill>
                  <a:srgbClr val="333333"/>
                </a:solidFill>
                <a:effectLst/>
                <a:latin typeface="Helvetica Neue"/>
              </a:rPr>
              <a:t>不同的噪声</a:t>
            </a:r>
            <a:r>
              <a:rPr lang="en-US" altLang="zh-CN" sz="3200" b="0" i="0" dirty="0">
                <a:solidFill>
                  <a:srgbClr val="333333"/>
                </a:solidFill>
                <a:effectLst/>
                <a:latin typeface="Helvetica Neue"/>
              </a:rPr>
              <a:t>, </a:t>
            </a:r>
            <a:r>
              <a:rPr lang="zh-CN" altLang="en-US" sz="3200" b="0" i="0" dirty="0">
                <a:solidFill>
                  <a:srgbClr val="333333"/>
                </a:solidFill>
                <a:effectLst/>
                <a:latin typeface="Helvetica Neue"/>
              </a:rPr>
              <a:t>得到不同类型的效果</a:t>
            </a:r>
            <a:r>
              <a:rPr lang="en-US" altLang="zh-CN" sz="3200" b="0" i="0" dirty="0">
                <a:solidFill>
                  <a:srgbClr val="333333"/>
                </a:solidFill>
                <a:effectLst/>
                <a:latin typeface="Helvetica Neue"/>
              </a:rPr>
              <a:t>:</a:t>
            </a:r>
            <a:endParaRPr lang="zh-CN" altLang="en-US" sz="3200" dirty="0"/>
          </a:p>
        </p:txBody>
      </p:sp>
      <p:pic>
        <p:nvPicPr>
          <p:cNvPr id="5" name="Picture 4">
            <a:extLst>
              <a:ext uri="{FF2B5EF4-FFF2-40B4-BE49-F238E27FC236}">
                <a16:creationId xmlns:a16="http://schemas.microsoft.com/office/drawing/2014/main" id="{8136C366-ECD1-491D-8839-D11628EBF8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799" y="2063932"/>
            <a:ext cx="3429000" cy="3429000"/>
          </a:xfrm>
          <a:prstGeom prst="rect">
            <a:avLst/>
          </a:prstGeom>
        </p:spPr>
      </p:pic>
      <p:sp>
        <p:nvSpPr>
          <p:cNvPr id="7" name="TextBox 6">
            <a:extLst>
              <a:ext uri="{FF2B5EF4-FFF2-40B4-BE49-F238E27FC236}">
                <a16:creationId xmlns:a16="http://schemas.microsoft.com/office/drawing/2014/main" id="{B3D69964-A007-472A-B43B-8709A3882739}"/>
              </a:ext>
            </a:extLst>
          </p:cNvPr>
          <p:cNvSpPr txBox="1"/>
          <p:nvPr/>
        </p:nvSpPr>
        <p:spPr>
          <a:xfrm>
            <a:off x="1114696" y="5492932"/>
            <a:ext cx="2246811" cy="369332"/>
          </a:xfrm>
          <a:prstGeom prst="rect">
            <a:avLst/>
          </a:prstGeom>
          <a:noFill/>
        </p:spPr>
        <p:txBody>
          <a:bodyPr wrap="square" rtlCol="0">
            <a:spAutoFit/>
          </a:bodyPr>
          <a:lstStyle/>
          <a:p>
            <a:pPr algn="ctr"/>
            <a:r>
              <a:rPr lang="en-US" altLang="zh-CN" dirty="0"/>
              <a:t>bulge</a:t>
            </a:r>
            <a:endParaRPr lang="zh-CN" altLang="en-US" dirty="0"/>
          </a:p>
        </p:txBody>
      </p:sp>
      <p:pic>
        <p:nvPicPr>
          <p:cNvPr id="9" name="Picture 8">
            <a:extLst>
              <a:ext uri="{FF2B5EF4-FFF2-40B4-BE49-F238E27FC236}">
                <a16:creationId xmlns:a16="http://schemas.microsoft.com/office/drawing/2014/main" id="{665E6C50-E807-47B7-B40E-73D46C4026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74028" y="2063932"/>
            <a:ext cx="3429000" cy="3429000"/>
          </a:xfrm>
          <a:prstGeom prst="rect">
            <a:avLst/>
          </a:prstGeom>
        </p:spPr>
      </p:pic>
      <p:sp>
        <p:nvSpPr>
          <p:cNvPr id="10" name="TextBox 9">
            <a:extLst>
              <a:ext uri="{FF2B5EF4-FFF2-40B4-BE49-F238E27FC236}">
                <a16:creationId xmlns:a16="http://schemas.microsoft.com/office/drawing/2014/main" id="{0A9D7FCB-1B5A-4FB7-8375-9C982839ACC4}"/>
              </a:ext>
            </a:extLst>
          </p:cNvPr>
          <p:cNvSpPr txBox="1"/>
          <p:nvPr/>
        </p:nvSpPr>
        <p:spPr>
          <a:xfrm>
            <a:off x="5065122" y="5495873"/>
            <a:ext cx="2246811" cy="369332"/>
          </a:xfrm>
          <a:prstGeom prst="rect">
            <a:avLst/>
          </a:prstGeom>
          <a:noFill/>
        </p:spPr>
        <p:txBody>
          <a:bodyPr wrap="square" rtlCol="0">
            <a:spAutoFit/>
          </a:bodyPr>
          <a:lstStyle/>
          <a:p>
            <a:pPr algn="ctr"/>
            <a:r>
              <a:rPr lang="en-US" altLang="zh-CN" dirty="0"/>
              <a:t>turb</a:t>
            </a:r>
            <a:endParaRPr lang="zh-CN" altLang="en-US" dirty="0"/>
          </a:p>
        </p:txBody>
      </p:sp>
      <p:pic>
        <p:nvPicPr>
          <p:cNvPr id="12" name="Picture 11">
            <a:extLst>
              <a:ext uri="{FF2B5EF4-FFF2-40B4-BE49-F238E27FC236}">
                <a16:creationId xmlns:a16="http://schemas.microsoft.com/office/drawing/2014/main" id="{701E957B-897E-4764-B9BE-F2F80DCCDA2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67699" y="2063932"/>
            <a:ext cx="3429000" cy="3429000"/>
          </a:xfrm>
          <a:prstGeom prst="rect">
            <a:avLst/>
          </a:prstGeom>
        </p:spPr>
      </p:pic>
      <p:sp>
        <p:nvSpPr>
          <p:cNvPr id="13" name="TextBox 12">
            <a:extLst>
              <a:ext uri="{FF2B5EF4-FFF2-40B4-BE49-F238E27FC236}">
                <a16:creationId xmlns:a16="http://schemas.microsoft.com/office/drawing/2014/main" id="{1AB811BC-5892-4E89-B70E-4DD699BDF221}"/>
              </a:ext>
            </a:extLst>
          </p:cNvPr>
          <p:cNvSpPr txBox="1"/>
          <p:nvPr/>
        </p:nvSpPr>
        <p:spPr>
          <a:xfrm>
            <a:off x="8752113" y="5521749"/>
            <a:ext cx="2246811" cy="369332"/>
          </a:xfrm>
          <a:prstGeom prst="rect">
            <a:avLst/>
          </a:prstGeom>
          <a:noFill/>
        </p:spPr>
        <p:txBody>
          <a:bodyPr wrap="square" rtlCol="0">
            <a:spAutoFit/>
          </a:bodyPr>
          <a:lstStyle/>
          <a:p>
            <a:pPr algn="ctr"/>
            <a:r>
              <a:rPr lang="en-US" altLang="zh-CN" dirty="0"/>
              <a:t>twist</a:t>
            </a:r>
            <a:endParaRPr lang="zh-CN" altLang="en-US" dirty="0"/>
          </a:p>
        </p:txBody>
      </p:sp>
    </p:spTree>
    <p:extLst>
      <p:ext uri="{BB962C8B-B14F-4D97-AF65-F5344CB8AC3E}">
        <p14:creationId xmlns:p14="http://schemas.microsoft.com/office/powerpoint/2010/main" val="19314526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423</Words>
  <Application>Microsoft Office PowerPoint</Application>
  <PresentationFormat>Widescreen</PresentationFormat>
  <Paragraphs>49</Paragraphs>
  <Slides>10</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adobe-clean</vt:lpstr>
      <vt:lpstr>Helvetica Neue</vt:lpstr>
      <vt:lpstr>宋体</vt:lpstr>
      <vt:lpstr>Arial</vt:lpstr>
      <vt:lpstr>Arial Black</vt:lpstr>
      <vt:lpstr>Calibri</vt:lpstr>
      <vt:lpstr>Cambria Math</vt:lpstr>
      <vt:lpstr>Office Theme</vt:lpstr>
      <vt:lpstr>简单图像特效</vt:lpstr>
      <vt:lpstr>PowerPoint Presentation</vt:lpstr>
      <vt:lpstr>基本的渲染管线</vt:lpstr>
      <vt:lpstr>一帧图像渲染</vt:lpstr>
      <vt:lpstr>一帧图像渲染</vt:lpstr>
      <vt:lpstr>曝光调整滤镜</vt:lpstr>
      <vt:lpstr>曝光调整滤镜</vt:lpstr>
      <vt:lpstr>湍流置换</vt:lpstr>
      <vt:lpstr>湍流置换</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简单图像特效</dc:title>
  <dc:creator/>
  <cp:lastModifiedBy>we green</cp:lastModifiedBy>
  <cp:revision>13</cp:revision>
  <dcterms:created xsi:type="dcterms:W3CDTF">2021-09-06T09:48:31Z</dcterms:created>
  <dcterms:modified xsi:type="dcterms:W3CDTF">2021-09-06T13:02:34Z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1033-11.1.0.10702</vt:lpwstr>
  </property>
</Properties>
</file>